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717588" cy="9901238"/>
  <p:notesSz cx="6819900" cy="9918700"/>
  <p:defaultTextStyle>
    <a:defPPr>
      <a:defRPr lang="fr-FR"/>
    </a:defPPr>
    <a:lvl1pPr marL="0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74772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49545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024317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99089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73862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4048634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723406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398179" algn="l" defTabSz="134954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19">
          <p15:clr>
            <a:srgbClr val="A4A3A4"/>
          </p15:clr>
        </p15:guide>
        <p15:guide id="2" pos="43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7AE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8" autoAdjust="0"/>
    <p:restoredTop sz="94660"/>
  </p:normalViewPr>
  <p:slideViewPr>
    <p:cSldViewPr>
      <p:cViewPr varScale="1">
        <p:scale>
          <a:sx n="79" d="100"/>
          <a:sy n="79" d="100"/>
        </p:scale>
        <p:origin x="-1470" y="-102"/>
      </p:cViewPr>
      <p:guideLst>
        <p:guide orient="horz" pos="3119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28819" y="3075803"/>
            <a:ext cx="11659950" cy="212234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7638" y="5610702"/>
            <a:ext cx="9602312" cy="25303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9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2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9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3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86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924783" y="554653"/>
            <a:ext cx="4320088" cy="1182877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9756" y="554653"/>
            <a:ext cx="12736399" cy="1182877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3595" y="6362464"/>
            <a:ext cx="11659950" cy="1966496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3595" y="4196568"/>
            <a:ext cx="11659950" cy="2165895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477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95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43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990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38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486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234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981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8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9756" y="3233947"/>
            <a:ext cx="8528243" cy="9149477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716625" y="3233947"/>
            <a:ext cx="8528244" cy="9149477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9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80" y="396509"/>
            <a:ext cx="12345829" cy="165020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80" y="2216320"/>
            <a:ext cx="6060983" cy="92365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772" indent="0">
              <a:buNone/>
              <a:defRPr sz="3000" b="1"/>
            </a:lvl2pPr>
            <a:lvl3pPr marL="1349545" indent="0">
              <a:buNone/>
              <a:defRPr sz="2600" b="1"/>
            </a:lvl3pPr>
            <a:lvl4pPr marL="2024317" indent="0">
              <a:buNone/>
              <a:defRPr sz="2300" b="1"/>
            </a:lvl4pPr>
            <a:lvl5pPr marL="2699089" indent="0">
              <a:buNone/>
              <a:defRPr sz="2300" b="1"/>
            </a:lvl5pPr>
            <a:lvl6pPr marL="3373862" indent="0">
              <a:buNone/>
              <a:defRPr sz="2300" b="1"/>
            </a:lvl6pPr>
            <a:lvl7pPr marL="4048634" indent="0">
              <a:buNone/>
              <a:defRPr sz="2300" b="1"/>
            </a:lvl7pPr>
            <a:lvl8pPr marL="4723406" indent="0">
              <a:buNone/>
              <a:defRPr sz="2300" b="1"/>
            </a:lvl8pPr>
            <a:lvl9pPr marL="5398179" indent="0">
              <a:buNone/>
              <a:defRPr sz="2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5880" y="3139977"/>
            <a:ext cx="6060983" cy="570467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968346" y="2216320"/>
            <a:ext cx="6063364" cy="92365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772" indent="0">
              <a:buNone/>
              <a:defRPr sz="3000" b="1"/>
            </a:lvl2pPr>
            <a:lvl3pPr marL="1349545" indent="0">
              <a:buNone/>
              <a:defRPr sz="2600" b="1"/>
            </a:lvl3pPr>
            <a:lvl4pPr marL="2024317" indent="0">
              <a:buNone/>
              <a:defRPr sz="2300" b="1"/>
            </a:lvl4pPr>
            <a:lvl5pPr marL="2699089" indent="0">
              <a:buNone/>
              <a:defRPr sz="2300" b="1"/>
            </a:lvl5pPr>
            <a:lvl6pPr marL="3373862" indent="0">
              <a:buNone/>
              <a:defRPr sz="2300" b="1"/>
            </a:lvl6pPr>
            <a:lvl7pPr marL="4048634" indent="0">
              <a:buNone/>
              <a:defRPr sz="2300" b="1"/>
            </a:lvl7pPr>
            <a:lvl8pPr marL="4723406" indent="0">
              <a:buNone/>
              <a:defRPr sz="2300" b="1"/>
            </a:lvl8pPr>
            <a:lvl9pPr marL="5398179" indent="0">
              <a:buNone/>
              <a:defRPr sz="2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968346" y="3139977"/>
            <a:ext cx="6063364" cy="570467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65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61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80" y="394216"/>
            <a:ext cx="4512992" cy="167771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63196" y="394217"/>
            <a:ext cx="7668513" cy="8450432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80" y="2071927"/>
            <a:ext cx="4512992" cy="6772722"/>
          </a:xfrm>
        </p:spPr>
        <p:txBody>
          <a:bodyPr/>
          <a:lstStyle>
            <a:lvl1pPr marL="0" indent="0">
              <a:buNone/>
              <a:defRPr sz="2100"/>
            </a:lvl1pPr>
            <a:lvl2pPr marL="674772" indent="0">
              <a:buNone/>
              <a:defRPr sz="1800"/>
            </a:lvl2pPr>
            <a:lvl3pPr marL="1349545" indent="0">
              <a:buNone/>
              <a:defRPr sz="1500"/>
            </a:lvl3pPr>
            <a:lvl4pPr marL="2024317" indent="0">
              <a:buNone/>
              <a:defRPr sz="1400"/>
            </a:lvl4pPr>
            <a:lvl5pPr marL="2699089" indent="0">
              <a:buNone/>
              <a:defRPr sz="1400"/>
            </a:lvl5pPr>
            <a:lvl6pPr marL="3373862" indent="0">
              <a:buNone/>
              <a:defRPr sz="1400"/>
            </a:lvl6pPr>
            <a:lvl7pPr marL="4048634" indent="0">
              <a:buNone/>
              <a:defRPr sz="1400"/>
            </a:lvl7pPr>
            <a:lvl8pPr marL="4723406" indent="0">
              <a:buNone/>
              <a:defRPr sz="1400"/>
            </a:lvl8pPr>
            <a:lvl9pPr marL="539817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88743" y="6930867"/>
            <a:ext cx="8230553" cy="81822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688743" y="884694"/>
            <a:ext cx="8230553" cy="5940743"/>
          </a:xfrm>
        </p:spPr>
        <p:txBody>
          <a:bodyPr/>
          <a:lstStyle>
            <a:lvl1pPr marL="0" indent="0">
              <a:buNone/>
              <a:defRPr sz="4700"/>
            </a:lvl1pPr>
            <a:lvl2pPr marL="674772" indent="0">
              <a:buNone/>
              <a:defRPr sz="4100"/>
            </a:lvl2pPr>
            <a:lvl3pPr marL="1349545" indent="0">
              <a:buNone/>
              <a:defRPr sz="3600"/>
            </a:lvl3pPr>
            <a:lvl4pPr marL="2024317" indent="0">
              <a:buNone/>
              <a:defRPr sz="3000"/>
            </a:lvl4pPr>
            <a:lvl5pPr marL="2699089" indent="0">
              <a:buNone/>
              <a:defRPr sz="3000"/>
            </a:lvl5pPr>
            <a:lvl6pPr marL="3373862" indent="0">
              <a:buNone/>
              <a:defRPr sz="3000"/>
            </a:lvl6pPr>
            <a:lvl7pPr marL="4048634" indent="0">
              <a:buNone/>
              <a:defRPr sz="3000"/>
            </a:lvl7pPr>
            <a:lvl8pPr marL="4723406" indent="0">
              <a:buNone/>
              <a:defRPr sz="3000"/>
            </a:lvl8pPr>
            <a:lvl9pPr marL="5398179" indent="0">
              <a:buNone/>
              <a:defRPr sz="3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88743" y="7749095"/>
            <a:ext cx="8230553" cy="1162020"/>
          </a:xfrm>
        </p:spPr>
        <p:txBody>
          <a:bodyPr/>
          <a:lstStyle>
            <a:lvl1pPr marL="0" indent="0">
              <a:buNone/>
              <a:defRPr sz="2100"/>
            </a:lvl1pPr>
            <a:lvl2pPr marL="674772" indent="0">
              <a:buNone/>
              <a:defRPr sz="1800"/>
            </a:lvl2pPr>
            <a:lvl3pPr marL="1349545" indent="0">
              <a:buNone/>
              <a:defRPr sz="1500"/>
            </a:lvl3pPr>
            <a:lvl4pPr marL="2024317" indent="0">
              <a:buNone/>
              <a:defRPr sz="1400"/>
            </a:lvl4pPr>
            <a:lvl5pPr marL="2699089" indent="0">
              <a:buNone/>
              <a:defRPr sz="1400"/>
            </a:lvl5pPr>
            <a:lvl6pPr marL="3373862" indent="0">
              <a:buNone/>
              <a:defRPr sz="1400"/>
            </a:lvl6pPr>
            <a:lvl7pPr marL="4048634" indent="0">
              <a:buNone/>
              <a:defRPr sz="1400"/>
            </a:lvl7pPr>
            <a:lvl8pPr marL="4723406" indent="0">
              <a:buNone/>
              <a:defRPr sz="1400"/>
            </a:lvl8pPr>
            <a:lvl9pPr marL="539817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66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5880" y="396509"/>
            <a:ext cx="12345829" cy="1650206"/>
          </a:xfrm>
          <a:prstGeom prst="rect">
            <a:avLst/>
          </a:prstGeom>
        </p:spPr>
        <p:txBody>
          <a:bodyPr vert="horz" lIns="134954" tIns="67477" rIns="134954" bIns="67477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80" y="2310290"/>
            <a:ext cx="12345829" cy="6534359"/>
          </a:xfrm>
          <a:prstGeom prst="rect">
            <a:avLst/>
          </a:prstGeom>
        </p:spPr>
        <p:txBody>
          <a:bodyPr vert="horz" lIns="134954" tIns="67477" rIns="134954" bIns="6747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5879" y="9176982"/>
            <a:ext cx="3200771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3568-C89E-4BA5-9867-BF5E64AD6C7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86843" y="9176982"/>
            <a:ext cx="4343903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30938" y="9176982"/>
            <a:ext cx="3200771" cy="527149"/>
          </a:xfrm>
          <a:prstGeom prst="rect">
            <a:avLst/>
          </a:prstGeom>
        </p:spPr>
        <p:txBody>
          <a:bodyPr vert="horz" lIns="134954" tIns="67477" rIns="134954" bIns="6747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8E67-4BA9-407B-B873-21FB767EE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23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49545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079" indent="-506079" algn="l" defTabSz="1349545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96505" indent="-421733" algn="l" defTabSz="1349545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6931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1703" indent="-337386" algn="l" defTabSz="134954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36476" indent="-337386" algn="l" defTabSz="1349545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1248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86020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0793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35565" indent="-337386" algn="l" defTabSz="134954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4772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9545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4317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9089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3862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8634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23406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98179" algn="l" defTabSz="134954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719" y="-5779"/>
            <a:ext cx="13717588" cy="9901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F1385D84-F654-49C3-9ED9-53C83FF1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280" y="78923"/>
            <a:ext cx="6791289" cy="9619381"/>
          </a:xfrm>
          <a:prstGeom prst="rect">
            <a:avLst/>
          </a:prstGeom>
          <a:solidFill>
            <a:srgbClr val="FFFFFF"/>
          </a:solidFill>
          <a:ln w="0" cap="rnd" algn="in">
            <a:noFill/>
            <a:round/>
            <a:headEnd/>
            <a:tailEnd/>
          </a:ln>
          <a:effectLst>
            <a:outerShdw blurRad="50800" dist="101600" dir="318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195" tIns="36195" rIns="36195" bIns="36195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 dirty="0"/>
          </a:p>
        </p:txBody>
      </p:sp>
      <p:sp>
        <p:nvSpPr>
          <p:cNvPr id="20" name="Text Box 7">
            <a:extLst>
              <a:ext uri="{FF2B5EF4-FFF2-40B4-BE49-F238E27FC236}">
                <a16:creationId xmlns="" xmlns:a16="http://schemas.microsoft.com/office/drawing/2014/main" id="{4D36DBF6-C494-4840-AD69-4D067ADF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7" y="2358331"/>
            <a:ext cx="6581644" cy="50405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108000" tIns="36195" rIns="108000" bIns="36195" numCol="1" anchor="t" anchorCtr="0" compatLnSpc="1">
            <a:prstTxWarp prst="textNoShape">
              <a:avLst/>
            </a:prstTxWarp>
          </a:bodyPr>
          <a:lstStyle/>
          <a:p>
            <a:pPr marL="1588" algn="ctr" defTabSz="1336675"/>
            <a:r>
              <a:rPr lang="fr-FR" sz="3200" b="1" dirty="0" smtClean="0">
                <a:solidFill>
                  <a:schemeClr val="bg1"/>
                </a:solidFill>
              </a:rPr>
              <a:t>L’attractivité par l’inégalité! Suite …</a:t>
            </a:r>
            <a:endParaRPr lang="fr-FR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="" xmlns:a16="http://schemas.microsoft.com/office/drawing/2014/main" id="{F1385D84-F654-49C3-9ED9-53C83FF1F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8" y="2944964"/>
            <a:ext cx="6581644" cy="6720107"/>
          </a:xfrm>
          <a:prstGeom prst="rect">
            <a:avLst/>
          </a:prstGeom>
          <a:solidFill>
            <a:srgbClr val="FFFFFF"/>
          </a:solidFill>
          <a:ln w="0" cap="rnd" algn="in">
            <a:noFill/>
            <a:round/>
            <a:headEnd/>
            <a:tailEnd/>
          </a:ln>
          <a:effectLst>
            <a:outerShdw blurRad="50800" dist="101600" dir="318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36195" tIns="36195" rIns="36195" bIns="36195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400" b="0" i="0" u="none" strike="noStrike" cap="none" normalizeH="0" baseline="0">
                <a:ln>
                  <a:solidFill>
                    <a:srgbClr val="000000"/>
                  </a:solidFill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altLang="fr-FR" dirty="0"/>
          </a:p>
        </p:txBody>
      </p:sp>
      <p:pic>
        <p:nvPicPr>
          <p:cNvPr id="1026" name="Picture 2" descr="R:\DAM\LR-FO-ECHANGES\Sylvain\Images FO\fo cea 2021 V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5" y="126083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:\DAM\LR-FO-ECHANGES\Sylvain\Images FO\imageonline-co-transparentimage (2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1" r="21103"/>
          <a:stretch/>
        </p:blipFill>
        <p:spPr bwMode="auto">
          <a:xfrm>
            <a:off x="3351949" y="54075"/>
            <a:ext cx="2944680" cy="211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850080" y="867129"/>
            <a:ext cx="6782639" cy="1754326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00FF"/>
                </a:solidFill>
              </a:rPr>
              <a:t>OUI à l’attractivité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NON à l’inégalité</a:t>
            </a:r>
          </a:p>
          <a:p>
            <a:pPr algn="ctr"/>
            <a:r>
              <a:rPr lang="fr-FR" sz="4400" b="1" dirty="0"/>
              <a:t>Mobilisons </a:t>
            </a:r>
            <a:r>
              <a:rPr lang="fr-FR" sz="4400" b="1" dirty="0" smtClean="0"/>
              <a:t>nous !!!</a:t>
            </a:r>
            <a:endParaRPr lang="fr-FR" sz="4400" dirty="0"/>
          </a:p>
        </p:txBody>
      </p:sp>
      <p:sp>
        <p:nvSpPr>
          <p:cNvPr id="33" name="Text Box 7">
            <a:extLst>
              <a:ext uri="{FF2B5EF4-FFF2-40B4-BE49-F238E27FC236}">
                <a16:creationId xmlns="" xmlns:a16="http://schemas.microsoft.com/office/drawing/2014/main" id="{4D36DBF6-C494-4840-AD69-4D067ADF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432" y="101727"/>
            <a:ext cx="6775559" cy="5562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108000" tIns="36195" rIns="108000" bIns="36195" numCol="1" anchor="t" anchorCtr="0" compatLnSpc="1">
            <a:prstTxWarp prst="textNoShape">
              <a:avLst/>
            </a:prstTxWarp>
          </a:bodyPr>
          <a:lstStyle/>
          <a:p>
            <a:pPr marL="1588" algn="ctr" defTabSz="1336675"/>
            <a:r>
              <a:rPr lang="fr-FR" sz="3200" b="1" dirty="0" smtClean="0">
                <a:solidFill>
                  <a:schemeClr val="bg1"/>
                </a:solidFill>
              </a:rPr>
              <a:t>Oui au </a:t>
            </a:r>
            <a:r>
              <a:rPr lang="fr-FR" sz="3200" b="1" dirty="0">
                <a:solidFill>
                  <a:schemeClr val="bg1"/>
                </a:solidFill>
              </a:rPr>
              <a:t>progrès social, mais pour TOUS</a:t>
            </a:r>
            <a:r>
              <a:rPr lang="fr-FR" sz="3200" b="1" dirty="0" smtClean="0">
                <a:solidFill>
                  <a:schemeClr val="bg1"/>
                </a:solidFill>
              </a:rPr>
              <a:t>!</a:t>
            </a:r>
            <a:endParaRPr lang="fr-FR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51171" y="2926776"/>
            <a:ext cx="6800083" cy="6340197"/>
          </a:xfrm>
          <a:prstGeom prst="rect">
            <a:avLst/>
          </a:prstGeom>
          <a:noFill/>
          <a:ln>
            <a:noFill/>
          </a:ln>
        </p:spPr>
        <p:txBody>
          <a:bodyPr wrap="square" rIns="180000" rtlCol="0">
            <a:spAutoFit/>
          </a:bodyPr>
          <a:lstStyle/>
          <a:p>
            <a:pPr algn="ctr"/>
            <a:r>
              <a:rPr lang="fr-FR" sz="6600" b="1" dirty="0">
                <a:solidFill>
                  <a:srgbClr val="FF0000"/>
                </a:solidFill>
              </a:rPr>
              <a:t>M</a:t>
            </a:r>
            <a:r>
              <a:rPr lang="fr-FR" sz="6600" b="1" dirty="0" smtClean="0">
                <a:solidFill>
                  <a:srgbClr val="FF0000"/>
                </a:solidFill>
              </a:rPr>
              <a:t>ouvement </a:t>
            </a:r>
            <a:r>
              <a:rPr lang="fr-FR" sz="6600" b="1" dirty="0">
                <a:solidFill>
                  <a:srgbClr val="FF0000"/>
                </a:solidFill>
              </a:rPr>
              <a:t>de </a:t>
            </a:r>
            <a:r>
              <a:rPr lang="fr-FR" sz="6600" b="1" dirty="0" smtClean="0">
                <a:solidFill>
                  <a:srgbClr val="FF0000"/>
                </a:solidFill>
              </a:rPr>
              <a:t>protestation</a:t>
            </a:r>
            <a:endParaRPr lang="fr-FR" sz="6600" dirty="0" smtClean="0">
              <a:solidFill>
                <a:srgbClr val="FF0000"/>
              </a:solidFill>
            </a:endParaRPr>
          </a:p>
          <a:p>
            <a:pPr algn="ctr"/>
            <a:r>
              <a:rPr lang="fr-FR" sz="4800" dirty="0" smtClean="0"/>
              <a:t>débrayage </a:t>
            </a:r>
            <a:r>
              <a:rPr lang="fr-FR" sz="4800" dirty="0"/>
              <a:t>de 59 </a:t>
            </a:r>
            <a:r>
              <a:rPr lang="fr-FR" sz="4800" dirty="0" smtClean="0"/>
              <a:t>minutes</a:t>
            </a:r>
          </a:p>
          <a:p>
            <a:pPr algn="ctr"/>
            <a:r>
              <a:rPr lang="fr-FR" sz="5000" b="1" dirty="0" smtClean="0">
                <a:solidFill>
                  <a:srgbClr val="FF0000"/>
                </a:solidFill>
              </a:rPr>
              <a:t>lundi </a:t>
            </a:r>
            <a:r>
              <a:rPr lang="fr-FR" sz="5000" b="1" dirty="0">
                <a:solidFill>
                  <a:srgbClr val="FF0000"/>
                </a:solidFill>
              </a:rPr>
              <a:t>06 décembre </a:t>
            </a:r>
            <a:r>
              <a:rPr lang="fr-FR" sz="5000" b="1" dirty="0" smtClean="0">
                <a:solidFill>
                  <a:srgbClr val="FF0000"/>
                </a:solidFill>
              </a:rPr>
              <a:t>2021</a:t>
            </a:r>
          </a:p>
          <a:p>
            <a:pPr algn="ctr"/>
            <a:r>
              <a:rPr lang="fr-FR" sz="4800" dirty="0" smtClean="0"/>
              <a:t>à </a:t>
            </a:r>
            <a:r>
              <a:rPr lang="fr-FR" sz="4800" dirty="0"/>
              <a:t>10 h 00 et prendra fin le lundi 06 décembre 2021 à 10 h 59.</a:t>
            </a:r>
          </a:p>
          <a:p>
            <a:endParaRPr lang="fr-FR" sz="1600" dirty="0"/>
          </a:p>
          <a:p>
            <a:pPr algn="ctr"/>
            <a:r>
              <a:rPr lang="fr-FR" sz="1600" dirty="0" smtClean="0"/>
              <a:t>Ce </a:t>
            </a:r>
            <a:r>
              <a:rPr lang="fr-FR" sz="1600" dirty="0"/>
              <a:t>mouvement peut être reconductible en fonction des circonstances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1128" y="2934395"/>
            <a:ext cx="6521744" cy="6989194"/>
          </a:xfrm>
          <a:prstGeom prst="rect">
            <a:avLst/>
          </a:prstGeom>
          <a:noFill/>
          <a:ln>
            <a:noFill/>
          </a:ln>
        </p:spPr>
        <p:txBody>
          <a:bodyPr wrap="square" lIns="108000" tIns="108000" rIns="252000" bIns="108000" rtlCol="0">
            <a:spAutoFit/>
          </a:bodyPr>
          <a:lstStyle/>
          <a:p>
            <a:pPr algn="just"/>
            <a:r>
              <a:rPr lang="fr-FR" sz="2000" dirty="0"/>
              <a:t>Suite à </a:t>
            </a:r>
            <a:r>
              <a:rPr lang="fr-FR" sz="2000"/>
              <a:t>l’accord </a:t>
            </a:r>
            <a:r>
              <a:rPr lang="fr-FR" sz="2000" smtClean="0"/>
              <a:t>relatif </a:t>
            </a:r>
            <a:r>
              <a:rPr lang="fr-FR" sz="2000" dirty="0"/>
              <a:t>aux mesures salariales déployées au CEA, </a:t>
            </a:r>
            <a:r>
              <a:rPr lang="fr-FR" sz="2000" dirty="0" smtClean="0"/>
              <a:t>conformément </a:t>
            </a:r>
            <a:r>
              <a:rPr lang="fr-FR" sz="2000" dirty="0"/>
              <a:t>aux articles L2511-1, L2512-1 et suivants du Code du Travail, </a:t>
            </a:r>
            <a:r>
              <a:rPr lang="fr-FR" sz="2000" b="1" dirty="0" smtClean="0"/>
              <a:t>FO CEA le </a:t>
            </a:r>
            <a:r>
              <a:rPr lang="fr-FR" sz="2000" b="1" dirty="0" err="1" smtClean="0"/>
              <a:t>Ripault</a:t>
            </a:r>
            <a:r>
              <a:rPr lang="fr-FR" sz="2000" b="1" dirty="0" smtClean="0"/>
              <a:t> </a:t>
            </a:r>
            <a:r>
              <a:rPr lang="fr-FR" sz="2000" dirty="0" smtClean="0"/>
              <a:t>a notifié </a:t>
            </a:r>
            <a:r>
              <a:rPr lang="fr-FR" sz="2000" dirty="0"/>
              <a:t>un </a:t>
            </a:r>
            <a:r>
              <a:rPr lang="fr-FR" sz="2000" b="1" dirty="0"/>
              <a:t>préavis de grève</a:t>
            </a:r>
            <a:r>
              <a:rPr lang="fr-FR" sz="2000" dirty="0"/>
              <a:t> des salariés du Centre du </a:t>
            </a:r>
            <a:r>
              <a:rPr lang="fr-FR" sz="2000" dirty="0" err="1"/>
              <a:t>Ripault</a:t>
            </a:r>
            <a:r>
              <a:rPr lang="fr-FR" sz="2000" dirty="0"/>
              <a:t>.</a:t>
            </a:r>
          </a:p>
          <a:p>
            <a:pPr algn="just"/>
            <a:r>
              <a:rPr lang="fr-FR" sz="2000" dirty="0"/>
              <a:t> </a:t>
            </a:r>
            <a:endParaRPr lang="fr-FR" sz="1500" dirty="0"/>
          </a:p>
          <a:p>
            <a:pPr algn="just"/>
            <a:r>
              <a:rPr lang="fr-FR" sz="2000" dirty="0" smtClean="0"/>
              <a:t>Par </a:t>
            </a:r>
            <a:r>
              <a:rPr lang="fr-FR" sz="2000" dirty="0"/>
              <a:t>cette action, nous souhaitons attirer </a:t>
            </a:r>
            <a:r>
              <a:rPr lang="fr-FR" sz="2000" dirty="0" smtClean="0"/>
              <a:t>l’attention </a:t>
            </a:r>
            <a:r>
              <a:rPr lang="fr-FR" sz="2000" dirty="0"/>
              <a:t>sur </a:t>
            </a:r>
            <a:r>
              <a:rPr lang="fr-FR" sz="2000" b="1" dirty="0"/>
              <a:t>l’absence de revalorisation des salaires depuis 10 ans</a:t>
            </a:r>
            <a:r>
              <a:rPr lang="fr-FR" sz="2000" dirty="0"/>
              <a:t>.</a:t>
            </a:r>
          </a:p>
          <a:p>
            <a:pPr algn="just"/>
            <a:endParaRPr lang="fr-FR" sz="1500" b="1" dirty="0" smtClean="0"/>
          </a:p>
          <a:p>
            <a:pPr algn="just"/>
            <a:r>
              <a:rPr lang="fr-FR" sz="2000" b="1" dirty="0" smtClean="0"/>
              <a:t>A </a:t>
            </a:r>
            <a:r>
              <a:rPr lang="fr-FR" sz="2000" b="1" dirty="0"/>
              <a:t>ce titre, nous revendiquons une négociation salariale.</a:t>
            </a:r>
            <a:endParaRPr lang="fr-FR" sz="2000" dirty="0"/>
          </a:p>
          <a:p>
            <a:pPr algn="just"/>
            <a:r>
              <a:rPr lang="fr-FR" sz="2000" dirty="0" smtClean="0"/>
              <a:t>C’est-à-dire </a:t>
            </a:r>
            <a:r>
              <a:rPr lang="fr-FR" sz="2000" dirty="0"/>
              <a:t>(liste non exhaustive de propositions principales FO) :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Revalorisation notable du point d’indice,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Augmentation annuelle du point obligatoire avec part prise sur la RMPP,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60 points pour tous les salariés de rattrapage,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Prime d’ancienneté avec plafond à 25% et acquisition annuelle dès la première année,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Revalorisation des éléments variables liés au point,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/>
              <a:t>Rétablissement de la prime DAM liée à la pénibilité du travail (règles informatiques, téléphones portables, télétravail etc</a:t>
            </a:r>
            <a:r>
              <a:rPr lang="fr-FR" sz="2000" dirty="0" smtClean="0"/>
              <a:t>.).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FR" sz="2000" dirty="0" smtClean="0"/>
              <a:t>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069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rIns="180000" rtlCol="0">
        <a:spAutoFit/>
      </a:bodyPr>
      <a:lstStyle>
        <a:defPPr algn="just">
          <a:spcBef>
            <a:spcPts val="1800"/>
          </a:spcBef>
          <a:defRPr sz="1500"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103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Sylvain.GAUDIN@ripault.dam.c</dc:creator>
  <cp:lastModifiedBy>Michelle BOILEAU</cp:lastModifiedBy>
  <cp:revision>176</cp:revision>
  <cp:lastPrinted>2021-11-03T11:53:15Z</cp:lastPrinted>
  <dcterms:created xsi:type="dcterms:W3CDTF">2016-01-08T08:19:41Z</dcterms:created>
  <dcterms:modified xsi:type="dcterms:W3CDTF">2021-11-24T09:48:34Z</dcterms:modified>
</cp:coreProperties>
</file>