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717588" cy="9901238"/>
  <p:notesSz cx="6819900" cy="9918700"/>
  <p:defaultTextStyle>
    <a:defPPr>
      <a:defRPr lang="fr-FR"/>
    </a:defPPr>
    <a:lvl1pPr marL="0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74772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49545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2024317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99089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373862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4048634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723406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398179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9">
          <p15:clr>
            <a:srgbClr val="A4A3A4"/>
          </p15:clr>
        </p15:guide>
        <p15:guide id="2" pos="43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D7AE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78" autoAdjust="0"/>
    <p:restoredTop sz="94660"/>
  </p:normalViewPr>
  <p:slideViewPr>
    <p:cSldViewPr>
      <p:cViewPr varScale="1">
        <p:scale>
          <a:sx n="92" d="100"/>
          <a:sy n="92" d="100"/>
        </p:scale>
        <p:origin x="1530" y="84"/>
      </p:cViewPr>
      <p:guideLst>
        <p:guide orient="horz" pos="3119"/>
        <p:guide pos="43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28819" y="3075803"/>
            <a:ext cx="11659950" cy="212234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7638" y="5610702"/>
            <a:ext cx="9602312" cy="25303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4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4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9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3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8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23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98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03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86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3924783" y="554653"/>
            <a:ext cx="4320088" cy="1182877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59756" y="554653"/>
            <a:ext cx="12736399" cy="1182877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9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8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3595" y="6362464"/>
            <a:ext cx="11659950" cy="1966496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83595" y="4196568"/>
            <a:ext cx="11659950" cy="2165895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477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495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43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6990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386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486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2340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3981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58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59756" y="3233947"/>
            <a:ext cx="8528243" cy="9149477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716625" y="3233947"/>
            <a:ext cx="8528244" cy="9149477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49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80" y="396509"/>
            <a:ext cx="12345829" cy="165020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80" y="2216320"/>
            <a:ext cx="6060983" cy="92365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4772" indent="0">
              <a:buNone/>
              <a:defRPr sz="3000" b="1"/>
            </a:lvl2pPr>
            <a:lvl3pPr marL="1349545" indent="0">
              <a:buNone/>
              <a:defRPr sz="2600" b="1"/>
            </a:lvl3pPr>
            <a:lvl4pPr marL="2024317" indent="0">
              <a:buNone/>
              <a:defRPr sz="2300" b="1"/>
            </a:lvl4pPr>
            <a:lvl5pPr marL="2699089" indent="0">
              <a:buNone/>
              <a:defRPr sz="2300" b="1"/>
            </a:lvl5pPr>
            <a:lvl6pPr marL="3373862" indent="0">
              <a:buNone/>
              <a:defRPr sz="2300" b="1"/>
            </a:lvl6pPr>
            <a:lvl7pPr marL="4048634" indent="0">
              <a:buNone/>
              <a:defRPr sz="2300" b="1"/>
            </a:lvl7pPr>
            <a:lvl8pPr marL="4723406" indent="0">
              <a:buNone/>
              <a:defRPr sz="2300" b="1"/>
            </a:lvl8pPr>
            <a:lvl9pPr marL="5398179" indent="0">
              <a:buNone/>
              <a:defRPr sz="2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5880" y="3139977"/>
            <a:ext cx="6060983" cy="570467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968346" y="2216320"/>
            <a:ext cx="6063364" cy="92365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4772" indent="0">
              <a:buNone/>
              <a:defRPr sz="3000" b="1"/>
            </a:lvl2pPr>
            <a:lvl3pPr marL="1349545" indent="0">
              <a:buNone/>
              <a:defRPr sz="2600" b="1"/>
            </a:lvl3pPr>
            <a:lvl4pPr marL="2024317" indent="0">
              <a:buNone/>
              <a:defRPr sz="2300" b="1"/>
            </a:lvl4pPr>
            <a:lvl5pPr marL="2699089" indent="0">
              <a:buNone/>
              <a:defRPr sz="2300" b="1"/>
            </a:lvl5pPr>
            <a:lvl6pPr marL="3373862" indent="0">
              <a:buNone/>
              <a:defRPr sz="2300" b="1"/>
            </a:lvl6pPr>
            <a:lvl7pPr marL="4048634" indent="0">
              <a:buNone/>
              <a:defRPr sz="2300" b="1"/>
            </a:lvl7pPr>
            <a:lvl8pPr marL="4723406" indent="0">
              <a:buNone/>
              <a:defRPr sz="2300" b="1"/>
            </a:lvl8pPr>
            <a:lvl9pPr marL="5398179" indent="0">
              <a:buNone/>
              <a:defRPr sz="2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968346" y="3139977"/>
            <a:ext cx="6063364" cy="570467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65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89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61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80" y="394216"/>
            <a:ext cx="4512992" cy="167771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63196" y="394217"/>
            <a:ext cx="7668513" cy="8450432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5880" y="2071927"/>
            <a:ext cx="4512992" cy="6772722"/>
          </a:xfrm>
        </p:spPr>
        <p:txBody>
          <a:bodyPr/>
          <a:lstStyle>
            <a:lvl1pPr marL="0" indent="0">
              <a:buNone/>
              <a:defRPr sz="2100"/>
            </a:lvl1pPr>
            <a:lvl2pPr marL="674772" indent="0">
              <a:buNone/>
              <a:defRPr sz="1800"/>
            </a:lvl2pPr>
            <a:lvl3pPr marL="1349545" indent="0">
              <a:buNone/>
              <a:defRPr sz="1500"/>
            </a:lvl3pPr>
            <a:lvl4pPr marL="2024317" indent="0">
              <a:buNone/>
              <a:defRPr sz="1400"/>
            </a:lvl4pPr>
            <a:lvl5pPr marL="2699089" indent="0">
              <a:buNone/>
              <a:defRPr sz="1400"/>
            </a:lvl5pPr>
            <a:lvl6pPr marL="3373862" indent="0">
              <a:buNone/>
              <a:defRPr sz="1400"/>
            </a:lvl6pPr>
            <a:lvl7pPr marL="4048634" indent="0">
              <a:buNone/>
              <a:defRPr sz="1400"/>
            </a:lvl7pPr>
            <a:lvl8pPr marL="4723406" indent="0">
              <a:buNone/>
              <a:defRPr sz="1400"/>
            </a:lvl8pPr>
            <a:lvl9pPr marL="539817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77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88743" y="6930867"/>
            <a:ext cx="8230553" cy="81822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688743" y="884694"/>
            <a:ext cx="8230553" cy="5940743"/>
          </a:xfrm>
        </p:spPr>
        <p:txBody>
          <a:bodyPr/>
          <a:lstStyle>
            <a:lvl1pPr marL="0" indent="0">
              <a:buNone/>
              <a:defRPr sz="4700"/>
            </a:lvl1pPr>
            <a:lvl2pPr marL="674772" indent="0">
              <a:buNone/>
              <a:defRPr sz="4100"/>
            </a:lvl2pPr>
            <a:lvl3pPr marL="1349545" indent="0">
              <a:buNone/>
              <a:defRPr sz="3600"/>
            </a:lvl3pPr>
            <a:lvl4pPr marL="2024317" indent="0">
              <a:buNone/>
              <a:defRPr sz="3000"/>
            </a:lvl4pPr>
            <a:lvl5pPr marL="2699089" indent="0">
              <a:buNone/>
              <a:defRPr sz="3000"/>
            </a:lvl5pPr>
            <a:lvl6pPr marL="3373862" indent="0">
              <a:buNone/>
              <a:defRPr sz="3000"/>
            </a:lvl6pPr>
            <a:lvl7pPr marL="4048634" indent="0">
              <a:buNone/>
              <a:defRPr sz="3000"/>
            </a:lvl7pPr>
            <a:lvl8pPr marL="4723406" indent="0">
              <a:buNone/>
              <a:defRPr sz="3000"/>
            </a:lvl8pPr>
            <a:lvl9pPr marL="5398179" indent="0">
              <a:buNone/>
              <a:defRPr sz="3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88743" y="7749095"/>
            <a:ext cx="8230553" cy="1162020"/>
          </a:xfrm>
        </p:spPr>
        <p:txBody>
          <a:bodyPr/>
          <a:lstStyle>
            <a:lvl1pPr marL="0" indent="0">
              <a:buNone/>
              <a:defRPr sz="2100"/>
            </a:lvl1pPr>
            <a:lvl2pPr marL="674772" indent="0">
              <a:buNone/>
              <a:defRPr sz="1800"/>
            </a:lvl2pPr>
            <a:lvl3pPr marL="1349545" indent="0">
              <a:buNone/>
              <a:defRPr sz="1500"/>
            </a:lvl3pPr>
            <a:lvl4pPr marL="2024317" indent="0">
              <a:buNone/>
              <a:defRPr sz="1400"/>
            </a:lvl4pPr>
            <a:lvl5pPr marL="2699089" indent="0">
              <a:buNone/>
              <a:defRPr sz="1400"/>
            </a:lvl5pPr>
            <a:lvl6pPr marL="3373862" indent="0">
              <a:buNone/>
              <a:defRPr sz="1400"/>
            </a:lvl6pPr>
            <a:lvl7pPr marL="4048634" indent="0">
              <a:buNone/>
              <a:defRPr sz="1400"/>
            </a:lvl7pPr>
            <a:lvl8pPr marL="4723406" indent="0">
              <a:buNone/>
              <a:defRPr sz="1400"/>
            </a:lvl8pPr>
            <a:lvl9pPr marL="539817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66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5880" y="396509"/>
            <a:ext cx="12345829" cy="1650206"/>
          </a:xfrm>
          <a:prstGeom prst="rect">
            <a:avLst/>
          </a:prstGeom>
        </p:spPr>
        <p:txBody>
          <a:bodyPr vert="horz" lIns="134954" tIns="67477" rIns="134954" bIns="67477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80" y="2310290"/>
            <a:ext cx="12345829" cy="6534359"/>
          </a:xfrm>
          <a:prstGeom prst="rect">
            <a:avLst/>
          </a:prstGeom>
        </p:spPr>
        <p:txBody>
          <a:bodyPr vert="horz" lIns="134954" tIns="67477" rIns="134954" bIns="67477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5879" y="9176982"/>
            <a:ext cx="3200771" cy="527149"/>
          </a:xfrm>
          <a:prstGeom prst="rect">
            <a:avLst/>
          </a:prstGeom>
        </p:spPr>
        <p:txBody>
          <a:bodyPr vert="horz" lIns="134954" tIns="67477" rIns="134954" bIns="67477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3568-C89E-4BA5-9867-BF5E64AD6C75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86843" y="9176982"/>
            <a:ext cx="4343903" cy="527149"/>
          </a:xfrm>
          <a:prstGeom prst="rect">
            <a:avLst/>
          </a:prstGeom>
        </p:spPr>
        <p:txBody>
          <a:bodyPr vert="horz" lIns="134954" tIns="67477" rIns="134954" bIns="67477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830938" y="9176982"/>
            <a:ext cx="3200771" cy="527149"/>
          </a:xfrm>
          <a:prstGeom prst="rect">
            <a:avLst/>
          </a:prstGeom>
        </p:spPr>
        <p:txBody>
          <a:bodyPr vert="horz" lIns="134954" tIns="67477" rIns="134954" bIns="67477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23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49545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079" indent="-506079" algn="l" defTabSz="1349545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096505" indent="-421733" algn="l" defTabSz="1349545" rtl="0" eaLnBrk="1" latinLnBrk="0" hangingPunct="1">
        <a:spcBef>
          <a:spcPct val="20000"/>
        </a:spcBef>
        <a:buFont typeface="Arial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6931" indent="-337386" algn="l" defTabSz="134954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1703" indent="-337386" algn="l" defTabSz="1349545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36476" indent="-337386" algn="l" defTabSz="1349545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1248" indent="-337386" algn="l" defTabSz="134954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86020" indent="-337386" algn="l" defTabSz="134954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0793" indent="-337386" algn="l" defTabSz="134954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35565" indent="-337386" algn="l" defTabSz="134954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4772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9545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4317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9089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3862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8634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23406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98179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-719" y="-5779"/>
            <a:ext cx="13717588" cy="9901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1385D84-F654-49C3-9ED9-53C83FF1F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280" y="78923"/>
            <a:ext cx="6791289" cy="9619381"/>
          </a:xfrm>
          <a:prstGeom prst="rect">
            <a:avLst/>
          </a:prstGeom>
          <a:solidFill>
            <a:srgbClr val="FFFFFF"/>
          </a:solidFill>
          <a:ln w="0" cap="rnd" algn="in">
            <a:noFill/>
            <a:round/>
            <a:headEnd/>
            <a:tailEnd/>
          </a:ln>
          <a:effectLst>
            <a:outerShdw blurRad="50800" dist="101600" dir="318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195" tIns="36195" rIns="36195" bIns="36195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400" b="0" i="0" u="none" strike="noStrike" cap="none" normalizeH="0" baseline="0">
                <a:ln>
                  <a:solidFill>
                    <a:srgbClr val="000000"/>
                  </a:solidFill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alt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6813590" y="2541057"/>
            <a:ext cx="6840727" cy="4896313"/>
          </a:xfrm>
          <a:prstGeom prst="rect">
            <a:avLst/>
          </a:prstGeom>
          <a:noFill/>
          <a:ln>
            <a:noFill/>
          </a:ln>
        </p:spPr>
        <p:txBody>
          <a:bodyPr wrap="square" lIns="108000" tIns="108000" rIns="252000" bIns="108000" rtlCol="0">
            <a:spAutoFit/>
          </a:bodyPr>
          <a:lstStyle/>
          <a:p>
            <a:r>
              <a:rPr lang="fr-FR" sz="1600" b="1" u="sng" dirty="0" smtClean="0"/>
              <a:t>Le risque :</a:t>
            </a:r>
          </a:p>
          <a:p>
            <a:r>
              <a:rPr lang="fr-FR" sz="1600" dirty="0" smtClean="0"/>
              <a:t>Chez des </a:t>
            </a:r>
            <a:r>
              <a:rPr lang="fr-FR" sz="1600" dirty="0"/>
              <a:t>salariés </a:t>
            </a:r>
            <a:r>
              <a:rPr lang="fr-FR" sz="1600" dirty="0" smtClean="0"/>
              <a:t>déjà en place, le sentiment d’être les dindons de la réforme du recrutement, qui ne mériteraient pas la même reconnaissance que les nouveaux recrutés.</a:t>
            </a:r>
          </a:p>
          <a:p>
            <a:endParaRPr lang="fr-FR" sz="1600" dirty="0" smtClean="0"/>
          </a:p>
          <a:p>
            <a:r>
              <a:rPr lang="fr-FR" sz="1600" dirty="0" smtClean="0"/>
              <a:t>Quelle va être la suite? La réforme de la grille salariale envisagée par DRHS va-t-elle amplifier le phénomène d’apartheid entre les « anciens » et les « nouveaux » salariés CEA? </a:t>
            </a:r>
            <a:endParaRPr lang="fr-FR" sz="1600" dirty="0"/>
          </a:p>
          <a:p>
            <a:endParaRPr lang="fr-FR" sz="1600" dirty="0" smtClean="0"/>
          </a:p>
          <a:p>
            <a:r>
              <a:rPr lang="fr-FR" sz="1600" b="1" u="sng" dirty="0" smtClean="0"/>
              <a:t>Les conséquences possibles ?</a:t>
            </a:r>
            <a:endParaRPr lang="fr-FR" sz="1600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De la démotivation</a:t>
            </a:r>
            <a:r>
              <a:rPr lang="fr-FR" sz="1600" dirty="0"/>
              <a:t>, du </a:t>
            </a:r>
            <a:r>
              <a:rPr lang="fr-FR" sz="1600" dirty="0" smtClean="0"/>
              <a:t>mal-être, des RPS </a:t>
            </a:r>
            <a:r>
              <a:rPr lang="fr-FR" sz="1600" dirty="0"/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Des aigreurs </a:t>
            </a:r>
            <a:r>
              <a:rPr lang="fr-FR" sz="1600" dirty="0"/>
              <a:t>entre les « nouveaux » embauchés et les « anciens » </a:t>
            </a:r>
            <a:r>
              <a:rPr lang="fr-FR" sz="160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Des managers de proximité mis en en difficulté ?</a:t>
            </a:r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La perte </a:t>
            </a:r>
            <a:r>
              <a:rPr lang="fr-FR" sz="1600" dirty="0"/>
              <a:t>de savoir-faire </a:t>
            </a:r>
            <a:r>
              <a:rPr lang="fr-FR" sz="1600" dirty="0" smtClean="0"/>
              <a:t>(la </a:t>
            </a:r>
            <a:r>
              <a:rPr lang="fr-FR" sz="1600" dirty="0"/>
              <a:t>transmission du savoir intergénérationnel qui </a:t>
            </a:r>
            <a:r>
              <a:rPr lang="fr-FR" sz="1600" dirty="0" smtClean="0"/>
              <a:t>est/était </a:t>
            </a:r>
            <a:r>
              <a:rPr lang="fr-FR" sz="1600" dirty="0"/>
              <a:t>une valeur forte du CEA</a:t>
            </a:r>
            <a:r>
              <a:rPr lang="fr-FR" sz="1600" dirty="0" smtClean="0"/>
              <a:t>)?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….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 smtClean="0"/>
          </a:p>
          <a:p>
            <a:pPr algn="ctr"/>
            <a:r>
              <a:rPr lang="fr-FR" sz="1600" b="1" dirty="0"/>
              <a:t>POUR FO, L’EGALITE PROFESSIONNELLE C’EST </a:t>
            </a:r>
            <a:r>
              <a:rPr lang="fr-FR" sz="1600" b="1" dirty="0" smtClean="0"/>
              <a:t>:</a:t>
            </a:r>
          </a:p>
          <a:p>
            <a:pPr algn="ctr"/>
            <a:r>
              <a:rPr lang="fr-FR" sz="600" b="1" dirty="0"/>
              <a:t> </a:t>
            </a:r>
            <a:r>
              <a:rPr lang="fr-FR" sz="1600" b="1" dirty="0"/>
              <a:t>Les MEMES </a:t>
            </a:r>
            <a:r>
              <a:rPr lang="fr-FR" sz="1600" b="1" u="sng" dirty="0"/>
              <a:t>DROITS </a:t>
            </a:r>
            <a:r>
              <a:rPr lang="fr-FR" sz="1600" b="1" dirty="0"/>
              <a:t>et les MEMES </a:t>
            </a:r>
            <a:r>
              <a:rPr lang="fr-FR" sz="1600" b="1" u="sng" dirty="0"/>
              <a:t>DEVOIRS </a:t>
            </a:r>
            <a:r>
              <a:rPr lang="fr-FR" sz="1600" b="1" u="sng" dirty="0" smtClean="0"/>
              <a:t> POUR </a:t>
            </a:r>
            <a:r>
              <a:rPr lang="fr-FR" sz="1600" b="1" u="sng" dirty="0"/>
              <a:t>TOUS</a:t>
            </a:r>
            <a:r>
              <a:rPr lang="fr-FR" sz="1600" b="1" dirty="0" smtClean="0"/>
              <a:t>.</a:t>
            </a: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4D36DBF6-C494-4840-AD69-4D067ADF3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27" y="2358331"/>
            <a:ext cx="6581644" cy="50405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108000" tIns="36195" rIns="108000" bIns="36195" numCol="1" anchor="t" anchorCtr="0" compatLnSpc="1">
            <a:prstTxWarp prst="textNoShape">
              <a:avLst/>
            </a:prstTxWarp>
          </a:bodyPr>
          <a:lstStyle/>
          <a:p>
            <a:pPr marL="1588" algn="ctr" defTabSz="1336675"/>
            <a:r>
              <a:rPr lang="fr-FR" sz="3200" b="1" dirty="0" smtClean="0">
                <a:solidFill>
                  <a:schemeClr val="bg1"/>
                </a:solidFill>
              </a:rPr>
              <a:t>L’attractivité par l’inégalité!</a:t>
            </a:r>
            <a:endParaRPr lang="fr-FR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F1385D84-F654-49C3-9ED9-53C83FF1F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8" y="2944964"/>
            <a:ext cx="6581644" cy="6720107"/>
          </a:xfrm>
          <a:prstGeom prst="rect">
            <a:avLst/>
          </a:prstGeom>
          <a:solidFill>
            <a:srgbClr val="FFFFFF"/>
          </a:solidFill>
          <a:ln w="0" cap="rnd" algn="in">
            <a:noFill/>
            <a:round/>
            <a:headEnd/>
            <a:tailEnd/>
          </a:ln>
          <a:effectLst>
            <a:outerShdw blurRad="50800" dist="101600" dir="318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195" tIns="36195" rIns="36195" bIns="36195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400" b="0" i="0" u="none" strike="noStrike" cap="none" normalizeH="0" baseline="0">
                <a:ln>
                  <a:solidFill>
                    <a:srgbClr val="000000"/>
                  </a:solidFill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alt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1127" y="2994423"/>
            <a:ext cx="6630893" cy="3295875"/>
          </a:xfrm>
          <a:prstGeom prst="rect">
            <a:avLst/>
          </a:prstGeom>
          <a:noFill/>
          <a:ln>
            <a:noFill/>
          </a:ln>
        </p:spPr>
        <p:txBody>
          <a:bodyPr wrap="square" lIns="108000" tIns="108000" rIns="252000" bIns="108000" rtlCol="0">
            <a:spAutoFit/>
          </a:bodyPr>
          <a:lstStyle/>
          <a:p>
            <a:pPr algn="ctr" defTabSz="1336675"/>
            <a:r>
              <a:rPr lang="fr-FR" sz="2000" b="1" dirty="0"/>
              <a:t>Le CEA </a:t>
            </a:r>
            <a:r>
              <a:rPr lang="fr-FR" sz="2000" b="1" dirty="0" smtClean="0"/>
              <a:t>propose une « discrimination positive » à l’embauche, au mépris des personnels </a:t>
            </a:r>
            <a:r>
              <a:rPr lang="fr-FR" sz="2000" b="1" smtClean="0"/>
              <a:t>en place!</a:t>
            </a:r>
            <a:endParaRPr lang="fr-FR" sz="2000" b="1" dirty="0"/>
          </a:p>
          <a:p>
            <a:r>
              <a:rPr lang="fr-FR" sz="1600" dirty="0"/>
              <a:t> </a:t>
            </a:r>
          </a:p>
          <a:p>
            <a:r>
              <a:rPr lang="fr-FR" sz="1600" dirty="0" smtClean="0"/>
              <a:t>Le projet d’accord relatifs aux mesures salariales déployées au CEA est </a:t>
            </a:r>
            <a:r>
              <a:rPr lang="fr-FR" sz="1600" dirty="0"/>
              <a:t>clair </a:t>
            </a:r>
            <a:r>
              <a:rPr lang="fr-FR" sz="1600" dirty="0" smtClean="0"/>
              <a:t>:</a:t>
            </a:r>
          </a:p>
          <a:p>
            <a:endParaRPr lang="fr-FR" sz="1600" dirty="0"/>
          </a:p>
          <a:p>
            <a:pPr algn="ctr"/>
            <a:r>
              <a:rPr lang="fr-FR" sz="1600" dirty="0"/>
              <a:t> </a:t>
            </a:r>
            <a:r>
              <a:rPr lang="fr-FR" sz="1600" b="1" dirty="0" smtClean="0"/>
              <a:t>sous le principe de rendre le CEA attractif, les « nouveaux » embauchés vont bénéficier de niveaux de classification nettement plus importants que les « anciens</a:t>
            </a:r>
            <a:r>
              <a:rPr lang="fr-FR" sz="1600" b="1" dirty="0"/>
              <a:t> » à diplôme égal </a:t>
            </a:r>
            <a:r>
              <a:rPr lang="fr-FR" sz="1600" b="1" dirty="0" smtClean="0"/>
              <a:t>!</a:t>
            </a:r>
          </a:p>
          <a:p>
            <a:pPr algn="ctr"/>
            <a:endParaRPr lang="fr-FR" sz="1600" dirty="0" smtClean="0"/>
          </a:p>
          <a:p>
            <a:pPr algn="ctr"/>
            <a:endParaRPr lang="fr-FR" sz="1600" dirty="0"/>
          </a:p>
          <a:p>
            <a:r>
              <a:rPr lang="fr-FR" sz="1600" b="1" dirty="0"/>
              <a:t> </a:t>
            </a:r>
            <a:r>
              <a:rPr lang="fr-FR" sz="1600" dirty="0" smtClean="0"/>
              <a:t>Pour palier un manque d’attractivité, l’accord prévoit</a:t>
            </a:r>
            <a:r>
              <a:rPr lang="fr-FR" sz="1600" dirty="0"/>
              <a:t> </a:t>
            </a:r>
            <a:r>
              <a:rPr lang="fr-FR" sz="1600" b="1" dirty="0"/>
              <a:t>les 4 niveaux de classification des diplômes </a:t>
            </a:r>
            <a:r>
              <a:rPr lang="fr-FR" sz="1600" b="1" dirty="0" smtClean="0"/>
              <a:t>suivants </a:t>
            </a:r>
            <a:r>
              <a:rPr lang="fr-FR" sz="1600" b="1" dirty="0"/>
              <a:t>: </a:t>
            </a:r>
          </a:p>
        </p:txBody>
      </p:sp>
      <p:pic>
        <p:nvPicPr>
          <p:cNvPr id="1026" name="Picture 2" descr="R:\DAM\LR-FO-ECHANGES\Sylvain\Images FO\fo cea 2021 V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45" y="126083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:\DAM\LR-FO-ECHANGES\Sylvain\Images FO\imageonline-co-transparentimage (2)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1" r="21103"/>
          <a:stretch/>
        </p:blipFill>
        <p:spPr bwMode="auto">
          <a:xfrm>
            <a:off x="3351949" y="54075"/>
            <a:ext cx="2944680" cy="211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e 17"/>
          <p:cNvGrpSpPr/>
          <p:nvPr/>
        </p:nvGrpSpPr>
        <p:grpSpPr>
          <a:xfrm>
            <a:off x="7197856" y="486111"/>
            <a:ext cx="5351922" cy="1923863"/>
            <a:chOff x="6722597" y="3423529"/>
            <a:chExt cx="5860079" cy="3359390"/>
          </a:xfrm>
        </p:grpSpPr>
        <p:grpSp>
          <p:nvGrpSpPr>
            <p:cNvPr id="17" name="Groupe 16"/>
            <p:cNvGrpSpPr/>
            <p:nvPr/>
          </p:nvGrpSpPr>
          <p:grpSpPr>
            <a:xfrm>
              <a:off x="7086045" y="3943642"/>
              <a:ext cx="3129684" cy="1555350"/>
              <a:chOff x="7086045" y="3943642"/>
              <a:chExt cx="3129684" cy="1555350"/>
            </a:xfrm>
          </p:grpSpPr>
          <p:cxnSp>
            <p:nvCxnSpPr>
              <p:cNvPr id="6" name="Connecteur en angle 5"/>
              <p:cNvCxnSpPr/>
              <p:nvPr/>
            </p:nvCxnSpPr>
            <p:spPr>
              <a:xfrm>
                <a:off x="7086045" y="4630475"/>
                <a:ext cx="1490620" cy="868517"/>
              </a:xfrm>
              <a:prstGeom prst="bentConnector3">
                <a:avLst>
                  <a:gd name="adj1" fmla="val 50563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en angle 7"/>
              <p:cNvCxnSpPr/>
              <p:nvPr/>
            </p:nvCxnSpPr>
            <p:spPr>
              <a:xfrm flipV="1">
                <a:off x="8570814" y="3943642"/>
                <a:ext cx="1644915" cy="1550929"/>
              </a:xfrm>
              <a:prstGeom prst="bentConnector3">
                <a:avLst>
                  <a:gd name="adj1" fmla="val 50510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Accolade fermante 8"/>
            <p:cNvSpPr/>
            <p:nvPr/>
          </p:nvSpPr>
          <p:spPr>
            <a:xfrm rot="5400000">
              <a:off x="8445330" y="4923859"/>
              <a:ext cx="344287" cy="1551596"/>
            </a:xfrm>
            <a:prstGeom prst="rightBrace">
              <a:avLst>
                <a:gd name="adj1" fmla="val 50828"/>
                <a:gd name="adj2" fmla="val 49992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7573489" y="5815545"/>
              <a:ext cx="2387635" cy="9673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Ins="180000" rtlCol="0">
              <a:spAutoFit/>
            </a:bodyPr>
            <a:lstStyle/>
            <a:p>
              <a:pPr algn="ctr"/>
              <a:r>
                <a:rPr lang="fr-FR" sz="1500" b="1" dirty="0">
                  <a:solidFill>
                    <a:srgbClr val="FF0000"/>
                  </a:solidFill>
                </a:rPr>
                <a:t>Génération </a:t>
              </a:r>
              <a:r>
                <a:rPr lang="fr-FR" sz="1500" b="1" dirty="0" smtClean="0">
                  <a:solidFill>
                    <a:srgbClr val="FF0000"/>
                  </a:solidFill>
                </a:rPr>
                <a:t>DTC</a:t>
              </a:r>
            </a:p>
            <a:p>
              <a:pPr algn="ctr"/>
              <a:r>
                <a:rPr lang="fr-FR" sz="1500" b="1" dirty="0" smtClean="0">
                  <a:solidFill>
                    <a:srgbClr val="FF0000"/>
                  </a:solidFill>
                </a:rPr>
                <a:t>(Donne </a:t>
              </a:r>
              <a:r>
                <a:rPr lang="fr-FR" sz="1500" b="1" dirty="0">
                  <a:solidFill>
                    <a:srgbClr val="FF0000"/>
                  </a:solidFill>
                </a:rPr>
                <a:t>Tout au </a:t>
              </a:r>
              <a:r>
                <a:rPr lang="fr-FR" sz="1500" b="1" dirty="0" smtClean="0">
                  <a:solidFill>
                    <a:srgbClr val="FF0000"/>
                  </a:solidFill>
                </a:rPr>
                <a:t>CEA ?)</a:t>
              </a:r>
              <a:endParaRPr lang="fr-FR" sz="15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7004864" y="4727771"/>
              <a:ext cx="962253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Ins="180000" rtlCol="0">
              <a:spAutoFit/>
            </a:bodyPr>
            <a:lstStyle/>
            <a:p>
              <a:pPr algn="r">
                <a:spcBef>
                  <a:spcPts val="1800"/>
                </a:spcBef>
              </a:pPr>
              <a:r>
                <a:rPr lang="fr-FR" sz="1500" b="1" dirty="0" smtClean="0">
                  <a:solidFill>
                    <a:srgbClr val="0000FF"/>
                  </a:solidFill>
                </a:rPr>
                <a:t>Avant 1998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9384157" y="4698480"/>
              <a:ext cx="962253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Ins="180000" rtlCol="0">
              <a:spAutoFit/>
            </a:bodyPr>
            <a:lstStyle/>
            <a:p>
              <a:pPr>
                <a:spcBef>
                  <a:spcPts val="1800"/>
                </a:spcBef>
              </a:pPr>
              <a:r>
                <a:rPr lang="fr-FR" sz="1500" b="1" dirty="0" smtClean="0">
                  <a:solidFill>
                    <a:srgbClr val="0000FF"/>
                  </a:solidFill>
                </a:rPr>
                <a:t>Après 2020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722597" y="4146820"/>
              <a:ext cx="1717535" cy="5643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Ins="180000" rtlCol="0">
              <a:spAutoFit/>
            </a:bodyPr>
            <a:lstStyle/>
            <a:p>
              <a:pPr algn="just">
                <a:spcBef>
                  <a:spcPts val="1800"/>
                </a:spcBef>
              </a:pPr>
              <a:r>
                <a:rPr lang="fr-FR" sz="1500" b="1" dirty="0" smtClean="0"/>
                <a:t>Prime DAM +5%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9339460" y="3423529"/>
              <a:ext cx="3243216" cy="5643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Ins="180000" rtlCol="0">
              <a:spAutoFit/>
            </a:bodyPr>
            <a:lstStyle/>
            <a:p>
              <a:pPr algn="just">
                <a:spcBef>
                  <a:spcPts val="1800"/>
                </a:spcBef>
              </a:pPr>
              <a:r>
                <a:rPr lang="fr-FR" sz="1500" b="1" dirty="0" smtClean="0"/>
                <a:t>Nouvel accord entre +1% et +13%</a:t>
              </a:r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6783485" y="8080315"/>
            <a:ext cx="6782639" cy="1569660"/>
          </a:xfrm>
          <a:prstGeom prst="rect">
            <a:avLst/>
          </a:prstGeom>
          <a:noFill/>
          <a:ln>
            <a:noFill/>
          </a:ln>
        </p:spPr>
        <p:txBody>
          <a:bodyPr wrap="square" rIns="180000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00FF"/>
                </a:solidFill>
              </a:rPr>
              <a:t>OUI à l’attractivité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</a:rPr>
              <a:t>NON à l’inégalité</a:t>
            </a:r>
          </a:p>
          <a:p>
            <a:pPr algn="ctr"/>
            <a:r>
              <a:rPr lang="fr-FR" sz="3200" b="1" dirty="0"/>
              <a:t>Mobilisons </a:t>
            </a:r>
            <a:r>
              <a:rPr lang="fr-FR" sz="3200" b="1" dirty="0" smtClean="0"/>
              <a:t>nous !!!</a:t>
            </a:r>
            <a:endParaRPr lang="fr-FR" sz="3200" dirty="0"/>
          </a:p>
        </p:txBody>
      </p:sp>
      <p:grpSp>
        <p:nvGrpSpPr>
          <p:cNvPr id="26" name="Groupe 25"/>
          <p:cNvGrpSpPr/>
          <p:nvPr/>
        </p:nvGrpSpPr>
        <p:grpSpPr>
          <a:xfrm>
            <a:off x="11304636" y="1470985"/>
            <a:ext cx="1749992" cy="1224136"/>
            <a:chOff x="8154937" y="7205545"/>
            <a:chExt cx="1749992" cy="1224136"/>
          </a:xfrm>
        </p:grpSpPr>
        <p:sp>
          <p:nvSpPr>
            <p:cNvPr id="27" name="Pensées 26"/>
            <p:cNvSpPr/>
            <p:nvPr/>
          </p:nvSpPr>
          <p:spPr>
            <a:xfrm>
              <a:off x="8154937" y="7205545"/>
              <a:ext cx="1749991" cy="1224136"/>
            </a:xfrm>
            <a:prstGeom prst="cloudCallo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8227952" y="7406232"/>
              <a:ext cx="167697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Ins="180000" rtlCol="0">
              <a:spAutoFit/>
            </a:bodyPr>
            <a:lstStyle/>
            <a:p>
              <a:pPr algn="ctr">
                <a:spcBef>
                  <a:spcPts val="1800"/>
                </a:spcBef>
              </a:pPr>
              <a:r>
                <a:rPr lang="fr-FR" sz="1200" b="1" dirty="0" smtClean="0"/>
                <a:t>Démissionner pour profiter de l’attractivité dans certain secteur?</a:t>
              </a:r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7091248" y="255102"/>
            <a:ext cx="2623235" cy="400110"/>
          </a:xfrm>
          <a:prstGeom prst="rect">
            <a:avLst/>
          </a:prstGeom>
          <a:noFill/>
          <a:ln>
            <a:noFill/>
          </a:ln>
        </p:spPr>
        <p:txBody>
          <a:bodyPr wrap="square" rIns="180000" rtlCol="0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fr-FR" sz="2000" b="1" dirty="0" smtClean="0"/>
              <a:t>Ecart d’embauche :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240838" y="6305017"/>
            <a:ext cx="3410693" cy="2308324"/>
          </a:xfrm>
          <a:prstGeom prst="rect">
            <a:avLst/>
          </a:prstGeom>
          <a:noFill/>
          <a:ln>
            <a:noFill/>
          </a:ln>
        </p:spPr>
        <p:txBody>
          <a:bodyPr wrap="square" rIns="180000" rtlCol="0">
            <a:spAutoFit/>
          </a:bodyPr>
          <a:lstStyle/>
          <a:p>
            <a:pPr algn="ctr"/>
            <a:r>
              <a:rPr lang="fr-FR" sz="1200" b="1" dirty="0" smtClean="0"/>
              <a:t>A2 : </a:t>
            </a:r>
            <a:endParaRPr lang="fr-FR" sz="1200" b="1" dirty="0"/>
          </a:p>
          <a:p>
            <a:pPr marL="342900" indent="-342900">
              <a:buAutoNum type="arabicPeriod"/>
            </a:pPr>
            <a:r>
              <a:rPr lang="fr-FR" sz="1200" dirty="0" smtClean="0"/>
              <a:t>Sans </a:t>
            </a:r>
            <a:r>
              <a:rPr lang="fr-FR" sz="1200" dirty="0"/>
              <a:t>diplôme ou CAP/BEP </a:t>
            </a:r>
            <a:r>
              <a:rPr lang="fr-FR" sz="1200" dirty="0" smtClean="0"/>
              <a:t>= N1 </a:t>
            </a:r>
            <a:r>
              <a:rPr lang="fr-FR" sz="1200" dirty="0" smtClean="0">
                <a:sym typeface="Symbol" panose="05050102010706020507" pitchFamily="18" charset="2"/>
              </a:rPr>
              <a:t></a:t>
            </a:r>
            <a:r>
              <a:rPr lang="fr-FR" sz="1200" dirty="0" smtClean="0"/>
              <a:t> 256 passant à 280 points soit 9,3%</a:t>
            </a:r>
          </a:p>
          <a:p>
            <a:pPr marL="342900" indent="-342900">
              <a:buAutoNum type="arabicPeriod"/>
            </a:pPr>
            <a:endParaRPr lang="fr-FR" sz="1200" dirty="0"/>
          </a:p>
          <a:p>
            <a:pPr marL="342900" indent="-342900">
              <a:buAutoNum type="arabicPeriod"/>
            </a:pPr>
            <a:r>
              <a:rPr lang="fr-FR" sz="1200" dirty="0" smtClean="0"/>
              <a:t>BAC </a:t>
            </a:r>
            <a:r>
              <a:rPr lang="fr-FR" sz="1200" dirty="0"/>
              <a:t>= N2</a:t>
            </a:r>
            <a:r>
              <a:rPr lang="fr-FR" sz="1200" dirty="0">
                <a:sym typeface="Symbol" panose="05050102010706020507" pitchFamily="18" charset="2"/>
              </a:rPr>
              <a:t>  </a:t>
            </a:r>
            <a:r>
              <a:rPr lang="fr-FR" sz="1200" dirty="0"/>
              <a:t>273 passant à 301 points soit 10,1%.</a:t>
            </a:r>
          </a:p>
          <a:p>
            <a:pPr marL="342900" indent="-342900">
              <a:buAutoNum type="arabicPeriod"/>
            </a:pPr>
            <a:endParaRPr lang="fr-FR" sz="1200" dirty="0"/>
          </a:p>
          <a:p>
            <a:pPr marL="342900" indent="-342900">
              <a:buAutoNum type="arabicPeriod"/>
            </a:pPr>
            <a:r>
              <a:rPr lang="fr-FR" sz="1200" dirty="0" smtClean="0"/>
              <a:t>BAC+2 </a:t>
            </a:r>
            <a:r>
              <a:rPr lang="fr-FR" sz="1200" dirty="0"/>
              <a:t>= N4 </a:t>
            </a:r>
            <a:r>
              <a:rPr lang="fr-FR" sz="1200" dirty="0">
                <a:sym typeface="Symbol" panose="05050102010706020507" pitchFamily="18" charset="2"/>
              </a:rPr>
              <a:t></a:t>
            </a:r>
            <a:r>
              <a:rPr lang="fr-FR" sz="1200" dirty="0"/>
              <a:t> 300 passant à 340 points soit 13,3%</a:t>
            </a:r>
          </a:p>
          <a:p>
            <a:pPr marL="342900" indent="-342900">
              <a:buAutoNum type="arabicPeriod"/>
            </a:pPr>
            <a:endParaRPr lang="fr-FR" sz="1200" dirty="0"/>
          </a:p>
          <a:p>
            <a:pPr marL="342900" indent="-342900">
              <a:buAutoNum type="arabicPeriod"/>
            </a:pPr>
            <a:r>
              <a:rPr lang="fr-FR" sz="1200" smtClean="0"/>
              <a:t>BAC+3 </a:t>
            </a:r>
            <a:r>
              <a:rPr lang="fr-FR" sz="1200" dirty="0"/>
              <a:t>= N5 </a:t>
            </a:r>
            <a:r>
              <a:rPr lang="fr-FR" sz="1200" dirty="0">
                <a:sym typeface="Symbol" panose="05050102010706020507" pitchFamily="18" charset="2"/>
              </a:rPr>
              <a:t></a:t>
            </a:r>
            <a:r>
              <a:rPr lang="fr-FR" sz="1200" dirty="0"/>
              <a:t> 315 passant à 350 points soit 11,1% .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-18274" y="6305017"/>
            <a:ext cx="3259113" cy="3231654"/>
          </a:xfrm>
          <a:prstGeom prst="rect">
            <a:avLst/>
          </a:prstGeom>
          <a:noFill/>
          <a:ln>
            <a:noFill/>
          </a:ln>
        </p:spPr>
        <p:txBody>
          <a:bodyPr wrap="square" rIns="180000" rtlCol="0">
            <a:spAutoFit/>
          </a:bodyPr>
          <a:lstStyle/>
          <a:p>
            <a:pPr algn="ctr"/>
            <a:r>
              <a:rPr lang="fr-FR" sz="1200" b="1" dirty="0" smtClean="0"/>
              <a:t>A1 :</a:t>
            </a:r>
            <a:endParaRPr lang="fr-FR" sz="1200" b="1" dirty="0"/>
          </a:p>
          <a:p>
            <a:pPr marL="228600" indent="-228600">
              <a:buAutoNum type="arabicPeriod"/>
            </a:pPr>
            <a:r>
              <a:rPr lang="fr-FR" sz="1200" dirty="0" smtClean="0"/>
              <a:t>pour </a:t>
            </a:r>
            <a:r>
              <a:rPr lang="fr-FR" sz="1200" dirty="0"/>
              <a:t>l’ensemble des diplômes, précédemment positionnés 389 / 410 / 425 points, niveau de classification unique à savoir E1 - 430 </a:t>
            </a:r>
            <a:r>
              <a:rPr lang="fr-FR" sz="1200" dirty="0" smtClean="0"/>
              <a:t>points soit entre 1,6% et 10,5%</a:t>
            </a:r>
          </a:p>
          <a:p>
            <a:pPr marL="228600" indent="-228600">
              <a:buAutoNum type="arabicPeriod"/>
            </a:pPr>
            <a:endParaRPr lang="fr-FR" sz="1200" dirty="0"/>
          </a:p>
          <a:p>
            <a:pPr marL="228600" indent="-228600">
              <a:buAutoNum type="arabicPeriod"/>
            </a:pPr>
            <a:r>
              <a:rPr lang="fr-FR" sz="1200" dirty="0" smtClean="0"/>
              <a:t> </a:t>
            </a:r>
            <a:r>
              <a:rPr lang="fr-FR" sz="1200" dirty="0"/>
              <a:t>le niveau de classification des diplômes E1 – 456 points reste inchangé</a:t>
            </a:r>
          </a:p>
          <a:p>
            <a:pPr marL="228600" indent="-228600">
              <a:buAutoNum type="arabicPeriod"/>
            </a:pPr>
            <a:endParaRPr lang="fr-FR" sz="1200" dirty="0"/>
          </a:p>
          <a:p>
            <a:pPr marL="228600" indent="-228600">
              <a:buAutoNum type="arabicPeriod"/>
            </a:pPr>
            <a:r>
              <a:rPr lang="fr-FR" sz="1200" dirty="0" smtClean="0"/>
              <a:t> </a:t>
            </a:r>
            <a:r>
              <a:rPr lang="fr-FR" sz="1200" dirty="0"/>
              <a:t>le niveau de classification des diplômes E1 – 473 points reste inchangé </a:t>
            </a:r>
          </a:p>
          <a:p>
            <a:pPr marL="228600" indent="-228600">
              <a:buAutoNum type="arabicPeriod"/>
            </a:pPr>
            <a:endParaRPr lang="fr-FR" sz="1200" dirty="0"/>
          </a:p>
          <a:p>
            <a:pPr marL="228600" indent="-228600">
              <a:buAutoNum type="arabicPeriod"/>
            </a:pPr>
            <a:r>
              <a:rPr lang="fr-FR" sz="1200" dirty="0" smtClean="0"/>
              <a:t>pour </a:t>
            </a:r>
            <a:r>
              <a:rPr lang="fr-FR" sz="1200" dirty="0"/>
              <a:t>l’ensemble des diplômes, précédemment positionnés 493 / 503 points, un niveau de classification unique à savoir E1 - 503 points soit entre 0% et 2%.</a:t>
            </a: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4D36DBF6-C494-4840-AD69-4D067ADF3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279" y="7522072"/>
            <a:ext cx="6782528" cy="5562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108000" tIns="36195" rIns="108000" bIns="36195" numCol="1" anchor="t" anchorCtr="0" compatLnSpc="1">
            <a:prstTxWarp prst="textNoShape">
              <a:avLst/>
            </a:prstTxWarp>
          </a:bodyPr>
          <a:lstStyle/>
          <a:p>
            <a:pPr marL="1588" algn="ctr" defTabSz="1336675"/>
            <a:r>
              <a:rPr lang="fr-FR" sz="3200" b="1" dirty="0" smtClean="0">
                <a:solidFill>
                  <a:schemeClr val="bg1"/>
                </a:solidFill>
              </a:rPr>
              <a:t>Oui au </a:t>
            </a:r>
            <a:r>
              <a:rPr lang="fr-FR" sz="3200" b="1" dirty="0">
                <a:solidFill>
                  <a:schemeClr val="bg1"/>
                </a:solidFill>
              </a:rPr>
              <a:t>progrès social, mais pour TOUS</a:t>
            </a:r>
            <a:r>
              <a:rPr lang="fr-FR" sz="3200" b="1" dirty="0" smtClean="0">
                <a:solidFill>
                  <a:schemeClr val="bg1"/>
                </a:solidFill>
              </a:rPr>
              <a:t>!</a:t>
            </a:r>
            <a:endParaRPr lang="fr-FR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99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wrap="square" rIns="180000" rtlCol="0">
        <a:spAutoFit/>
      </a:bodyPr>
      <a:lstStyle>
        <a:defPPr algn="just">
          <a:spcBef>
            <a:spcPts val="1800"/>
          </a:spcBef>
          <a:defRPr sz="1500" b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443</Words>
  <Application>Microsoft Office PowerPoint</Application>
  <PresentationFormat>Personnalisé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CEA</dc:creator>
  <cp:lastModifiedBy>GRECH Eric LR/DXPL/SDRP/LFEx</cp:lastModifiedBy>
  <cp:revision>165</cp:revision>
  <cp:lastPrinted>2021-11-03T11:53:15Z</cp:lastPrinted>
  <dcterms:created xsi:type="dcterms:W3CDTF">2016-01-08T08:19:41Z</dcterms:created>
  <dcterms:modified xsi:type="dcterms:W3CDTF">2021-11-04T11:35:36Z</dcterms:modified>
</cp:coreProperties>
</file>